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5" r:id="rId3"/>
    <p:sldId id="258" r:id="rId4"/>
    <p:sldId id="257" r:id="rId5"/>
    <p:sldId id="274" r:id="rId6"/>
    <p:sldId id="259" r:id="rId7"/>
    <p:sldId id="260" r:id="rId8"/>
    <p:sldId id="263" r:id="rId9"/>
    <p:sldId id="264" r:id="rId10"/>
    <p:sldId id="265" r:id="rId11"/>
    <p:sldId id="276" r:id="rId12"/>
    <p:sldId id="261" r:id="rId13"/>
    <p:sldId id="262" r:id="rId14"/>
    <p:sldId id="278" r:id="rId15"/>
    <p:sldId id="266" r:id="rId16"/>
    <p:sldId id="267" r:id="rId17"/>
    <p:sldId id="268" r:id="rId18"/>
    <p:sldId id="277" r:id="rId19"/>
    <p:sldId id="270" r:id="rId20"/>
    <p:sldId id="269" r:id="rId21"/>
    <p:sldId id="271" r:id="rId22"/>
    <p:sldId id="272" r:id="rId23"/>
    <p:sldId id="279"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128" autoAdjust="0"/>
    <p:restoredTop sz="94660"/>
  </p:normalViewPr>
  <p:slideViewPr>
    <p:cSldViewPr snapToGrid="0">
      <p:cViewPr varScale="1">
        <p:scale>
          <a:sx n="73" d="100"/>
          <a:sy n="73" d="100"/>
        </p:scale>
        <p:origin x="61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3D341D81-2E59-44D3-953C-7CCD17BCBAF1}" type="datetimeFigureOut">
              <a:rPr lang="en-GB" smtClean="0"/>
              <a:t>26/11/2018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2CB486E-E7B1-4BFD-9558-3C8FCBEA0246}" type="slidenum">
              <a:rPr lang="en-GB" smtClean="0"/>
              <a:t>‹#›</a:t>
            </a:fld>
            <a:endParaRPr lang="en-GB"/>
          </a:p>
        </p:txBody>
      </p:sp>
    </p:spTree>
    <p:extLst>
      <p:ext uri="{BB962C8B-B14F-4D97-AF65-F5344CB8AC3E}">
        <p14:creationId xmlns:p14="http://schemas.microsoft.com/office/powerpoint/2010/main" val="21762415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D341D81-2E59-44D3-953C-7CCD17BCBAF1}" type="datetimeFigureOut">
              <a:rPr lang="en-GB" smtClean="0"/>
              <a:t>26/11/2018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2CB486E-E7B1-4BFD-9558-3C8FCBEA0246}" type="slidenum">
              <a:rPr lang="en-GB" smtClean="0"/>
              <a:t>‹#›</a:t>
            </a:fld>
            <a:endParaRPr lang="en-GB"/>
          </a:p>
        </p:txBody>
      </p:sp>
    </p:spTree>
    <p:extLst>
      <p:ext uri="{BB962C8B-B14F-4D97-AF65-F5344CB8AC3E}">
        <p14:creationId xmlns:p14="http://schemas.microsoft.com/office/powerpoint/2010/main" val="34390258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D341D81-2E59-44D3-953C-7CCD17BCBAF1}" type="datetimeFigureOut">
              <a:rPr lang="en-GB" smtClean="0"/>
              <a:t>26/11/2018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2CB486E-E7B1-4BFD-9558-3C8FCBEA0246}" type="slidenum">
              <a:rPr lang="en-GB" smtClean="0"/>
              <a:t>‹#›</a:t>
            </a:fld>
            <a:endParaRPr lang="en-GB"/>
          </a:p>
        </p:txBody>
      </p:sp>
    </p:spTree>
    <p:extLst>
      <p:ext uri="{BB962C8B-B14F-4D97-AF65-F5344CB8AC3E}">
        <p14:creationId xmlns:p14="http://schemas.microsoft.com/office/powerpoint/2010/main" val="10466154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3D341D81-2E59-44D3-953C-7CCD17BCBAF1}" type="datetimeFigureOut">
              <a:rPr lang="en-GB" smtClean="0"/>
              <a:t>26/11/2018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2CB486E-E7B1-4BFD-9558-3C8FCBEA0246}" type="slidenum">
              <a:rPr lang="en-GB" smtClean="0"/>
              <a:t>‹#›</a:t>
            </a:fld>
            <a:endParaRPr lang="en-GB"/>
          </a:p>
        </p:txBody>
      </p:sp>
    </p:spTree>
    <p:extLst>
      <p:ext uri="{BB962C8B-B14F-4D97-AF65-F5344CB8AC3E}">
        <p14:creationId xmlns:p14="http://schemas.microsoft.com/office/powerpoint/2010/main" val="14455601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3D341D81-2E59-44D3-953C-7CCD17BCBAF1}" type="datetimeFigureOut">
              <a:rPr lang="en-GB" smtClean="0"/>
              <a:t>26/11/2018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2CB486E-E7B1-4BFD-9558-3C8FCBEA0246}" type="slidenum">
              <a:rPr lang="en-GB" smtClean="0"/>
              <a:t>‹#›</a:t>
            </a:fld>
            <a:endParaRPr lang="en-GB"/>
          </a:p>
        </p:txBody>
      </p:sp>
    </p:spTree>
    <p:extLst>
      <p:ext uri="{BB962C8B-B14F-4D97-AF65-F5344CB8AC3E}">
        <p14:creationId xmlns:p14="http://schemas.microsoft.com/office/powerpoint/2010/main" val="26299207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3D341D81-2E59-44D3-953C-7CCD17BCBAF1}" type="datetimeFigureOut">
              <a:rPr lang="en-GB" smtClean="0"/>
              <a:t>26/11/2018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2CB486E-E7B1-4BFD-9558-3C8FCBEA0246}" type="slidenum">
              <a:rPr lang="en-GB" smtClean="0"/>
              <a:t>‹#›</a:t>
            </a:fld>
            <a:endParaRPr lang="en-GB"/>
          </a:p>
        </p:txBody>
      </p:sp>
    </p:spTree>
    <p:extLst>
      <p:ext uri="{BB962C8B-B14F-4D97-AF65-F5344CB8AC3E}">
        <p14:creationId xmlns:p14="http://schemas.microsoft.com/office/powerpoint/2010/main" val="37834404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341D81-2E59-44D3-953C-7CCD17BCBAF1}" type="datetimeFigureOut">
              <a:rPr lang="en-GB" smtClean="0"/>
              <a:t>26/11/2018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2CB486E-E7B1-4BFD-9558-3C8FCBEA0246}" type="slidenum">
              <a:rPr lang="en-GB" smtClean="0"/>
              <a:t>‹#›</a:t>
            </a:fld>
            <a:endParaRPr lang="en-GB"/>
          </a:p>
        </p:txBody>
      </p:sp>
    </p:spTree>
    <p:extLst>
      <p:ext uri="{BB962C8B-B14F-4D97-AF65-F5344CB8AC3E}">
        <p14:creationId xmlns:p14="http://schemas.microsoft.com/office/powerpoint/2010/main" val="37813614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D341D81-2E59-44D3-953C-7CCD17BCBAF1}" type="datetimeFigureOut">
              <a:rPr lang="en-GB" smtClean="0"/>
              <a:t>26/11/2018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2CB486E-E7B1-4BFD-9558-3C8FCBEA0246}" type="slidenum">
              <a:rPr lang="en-GB" smtClean="0"/>
              <a:t>‹#›</a:t>
            </a:fld>
            <a:endParaRPr lang="en-GB"/>
          </a:p>
        </p:txBody>
      </p:sp>
    </p:spTree>
    <p:extLst>
      <p:ext uri="{BB962C8B-B14F-4D97-AF65-F5344CB8AC3E}">
        <p14:creationId xmlns:p14="http://schemas.microsoft.com/office/powerpoint/2010/main" val="14056588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D341D81-2E59-44D3-953C-7CCD17BCBAF1}" type="datetimeFigureOut">
              <a:rPr lang="en-GB" smtClean="0"/>
              <a:t>26/11/2018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2CB486E-E7B1-4BFD-9558-3C8FCBEA0246}" type="slidenum">
              <a:rPr lang="en-GB" smtClean="0"/>
              <a:t>‹#›</a:t>
            </a:fld>
            <a:endParaRPr lang="en-GB"/>
          </a:p>
        </p:txBody>
      </p:sp>
    </p:spTree>
    <p:extLst>
      <p:ext uri="{BB962C8B-B14F-4D97-AF65-F5344CB8AC3E}">
        <p14:creationId xmlns:p14="http://schemas.microsoft.com/office/powerpoint/2010/main" val="15602700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D341D81-2E59-44D3-953C-7CCD17BCBAF1}" type="datetimeFigureOut">
              <a:rPr lang="en-GB" smtClean="0"/>
              <a:t>26/11/2018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2CB486E-E7B1-4BFD-9558-3C8FCBEA0246}" type="slidenum">
              <a:rPr lang="en-GB" smtClean="0"/>
              <a:t>‹#›</a:t>
            </a:fld>
            <a:endParaRPr lang="en-GB"/>
          </a:p>
        </p:txBody>
      </p:sp>
    </p:spTree>
    <p:extLst>
      <p:ext uri="{BB962C8B-B14F-4D97-AF65-F5344CB8AC3E}">
        <p14:creationId xmlns:p14="http://schemas.microsoft.com/office/powerpoint/2010/main" val="9640362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D341D81-2E59-44D3-953C-7CCD17BCBAF1}" type="datetimeFigureOut">
              <a:rPr lang="en-GB" smtClean="0"/>
              <a:t>26/11/2018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2CB486E-E7B1-4BFD-9558-3C8FCBEA0246}" type="slidenum">
              <a:rPr lang="en-GB" smtClean="0"/>
              <a:t>‹#›</a:t>
            </a:fld>
            <a:endParaRPr lang="en-GB"/>
          </a:p>
        </p:txBody>
      </p:sp>
    </p:spTree>
    <p:extLst>
      <p:ext uri="{BB962C8B-B14F-4D97-AF65-F5344CB8AC3E}">
        <p14:creationId xmlns:p14="http://schemas.microsoft.com/office/powerpoint/2010/main" val="17293207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341D81-2E59-44D3-953C-7CCD17BCBAF1}" type="datetimeFigureOut">
              <a:rPr lang="en-GB" smtClean="0"/>
              <a:t>26/11/2018</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CB486E-E7B1-4BFD-9558-3C8FCBEA0246}" type="slidenum">
              <a:rPr lang="en-GB" smtClean="0"/>
              <a:t>‹#›</a:t>
            </a:fld>
            <a:endParaRPr lang="en-GB"/>
          </a:p>
        </p:txBody>
      </p:sp>
    </p:spTree>
    <p:extLst>
      <p:ext uri="{BB962C8B-B14F-4D97-AF65-F5344CB8AC3E}">
        <p14:creationId xmlns:p14="http://schemas.microsoft.com/office/powerpoint/2010/main" val="7036392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Parasocial relationships</a:t>
            </a:r>
            <a:endParaRPr lang="en-GB" dirty="0"/>
          </a:p>
        </p:txBody>
      </p:sp>
      <p:sp>
        <p:nvSpPr>
          <p:cNvPr id="3" name="Subtitle 2"/>
          <p:cNvSpPr>
            <a:spLocks noGrp="1"/>
          </p:cNvSpPr>
          <p:nvPr>
            <p:ph type="subTitle" idx="1"/>
          </p:nvPr>
        </p:nvSpPr>
        <p:spPr/>
        <p:txBody>
          <a:bodyPr/>
          <a:lstStyle/>
          <a:p>
            <a:endParaRPr lang="en-GB" dirty="0"/>
          </a:p>
        </p:txBody>
      </p:sp>
    </p:spTree>
    <p:extLst>
      <p:ext uri="{BB962C8B-B14F-4D97-AF65-F5344CB8AC3E}">
        <p14:creationId xmlns:p14="http://schemas.microsoft.com/office/powerpoint/2010/main" val="32945568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70000" lnSpcReduction="20000"/>
          </a:bodyPr>
          <a:lstStyle/>
          <a:p>
            <a:pPr marL="0" indent="0">
              <a:buNone/>
            </a:pPr>
            <a:r>
              <a:rPr lang="en-GB" dirty="0">
                <a:solidFill>
                  <a:srgbClr val="FF0000"/>
                </a:solidFill>
              </a:rPr>
              <a:t>The evolutionary explanations for partner preferences, including the relationship between sexual</a:t>
            </a:r>
          </a:p>
          <a:p>
            <a:pPr marL="0" indent="0">
              <a:buNone/>
            </a:pPr>
            <a:r>
              <a:rPr lang="en-GB" dirty="0">
                <a:solidFill>
                  <a:srgbClr val="FF0000"/>
                </a:solidFill>
              </a:rPr>
              <a:t>selection and human reproductive behaviour.</a:t>
            </a:r>
          </a:p>
          <a:p>
            <a:pPr marL="0" indent="0">
              <a:buNone/>
            </a:pPr>
            <a:r>
              <a:rPr lang="en-GB" dirty="0">
                <a:solidFill>
                  <a:srgbClr val="FF0000"/>
                </a:solidFill>
              </a:rPr>
              <a:t>Factors affecting attraction in romantic relationships: self-disclosure; physical attractiveness,</a:t>
            </a:r>
          </a:p>
          <a:p>
            <a:pPr marL="0" indent="0">
              <a:buNone/>
            </a:pPr>
            <a:r>
              <a:rPr lang="en-GB" dirty="0">
                <a:solidFill>
                  <a:srgbClr val="FF0000"/>
                </a:solidFill>
              </a:rPr>
              <a:t>including the matching hypothesis; filter theory, including social demography, similarity in attitudes</a:t>
            </a:r>
          </a:p>
          <a:p>
            <a:pPr marL="0" indent="0">
              <a:buNone/>
            </a:pPr>
            <a:r>
              <a:rPr lang="en-GB" dirty="0">
                <a:solidFill>
                  <a:srgbClr val="FF0000"/>
                </a:solidFill>
              </a:rPr>
              <a:t>and complementarity.</a:t>
            </a:r>
          </a:p>
          <a:p>
            <a:pPr marL="0" indent="0">
              <a:buNone/>
            </a:pPr>
            <a:r>
              <a:rPr lang="en-GB" dirty="0">
                <a:solidFill>
                  <a:srgbClr val="FF0000"/>
                </a:solidFill>
              </a:rPr>
              <a:t>Theories of romantic relationships: social exchange theory, equity theory and </a:t>
            </a:r>
            <a:r>
              <a:rPr lang="en-GB" dirty="0" err="1">
                <a:solidFill>
                  <a:srgbClr val="FF0000"/>
                </a:solidFill>
              </a:rPr>
              <a:t>Rusbult’s</a:t>
            </a:r>
            <a:r>
              <a:rPr lang="en-GB" dirty="0">
                <a:solidFill>
                  <a:srgbClr val="FF0000"/>
                </a:solidFill>
              </a:rPr>
              <a:t> investment model of commitment, satisfaction, comparison with alternatives and investment. Duck’s phase model of relationship breakdown: intra-psychic, dyadic, social and grave dressing phases.</a:t>
            </a:r>
          </a:p>
          <a:p>
            <a:pPr marL="0" indent="0">
              <a:buNone/>
            </a:pPr>
            <a:r>
              <a:rPr lang="en-GB" dirty="0">
                <a:solidFill>
                  <a:srgbClr val="FF0000"/>
                </a:solidFill>
              </a:rPr>
              <a:t>Virtual relationships in social media: self-disclosure in virtual relationships; effects of absence of</a:t>
            </a:r>
          </a:p>
          <a:p>
            <a:pPr marL="0" indent="0">
              <a:buNone/>
            </a:pPr>
            <a:r>
              <a:rPr lang="en-GB" dirty="0">
                <a:solidFill>
                  <a:srgbClr val="FF0000"/>
                </a:solidFill>
              </a:rPr>
              <a:t>gating on the nature of virtual relationships.</a:t>
            </a:r>
          </a:p>
          <a:p>
            <a:pPr marL="0" indent="0">
              <a:buNone/>
            </a:pPr>
            <a:r>
              <a:rPr lang="en-GB" dirty="0" err="1"/>
              <a:t>Parasocial</a:t>
            </a:r>
            <a:r>
              <a:rPr lang="en-GB" dirty="0"/>
              <a:t> relationships: levels of </a:t>
            </a:r>
            <a:r>
              <a:rPr lang="en-GB" dirty="0" err="1"/>
              <a:t>parasocial</a:t>
            </a:r>
            <a:r>
              <a:rPr lang="en-GB" dirty="0"/>
              <a:t> relationships, the absorption addiction model and the</a:t>
            </a:r>
          </a:p>
          <a:p>
            <a:pPr marL="0" indent="0">
              <a:buNone/>
            </a:pPr>
            <a:r>
              <a:rPr lang="en-GB" dirty="0"/>
              <a:t>attachment theory explanation.</a:t>
            </a:r>
          </a:p>
          <a:p>
            <a:endParaRPr lang="en-GB" dirty="0"/>
          </a:p>
          <a:p>
            <a:pPr marL="0" indent="0">
              <a:buNone/>
            </a:pPr>
            <a:endParaRPr lang="en-GB" dirty="0"/>
          </a:p>
        </p:txBody>
      </p:sp>
    </p:spTree>
    <p:extLst>
      <p:ext uri="{BB962C8B-B14F-4D97-AF65-F5344CB8AC3E}">
        <p14:creationId xmlns:p14="http://schemas.microsoft.com/office/powerpoint/2010/main" val="5617976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Syllabus</a:t>
            </a:r>
            <a:endParaRPr lang="en-GB"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624529033"/>
              </p:ext>
            </p:extLst>
          </p:nvPr>
        </p:nvGraphicFramePr>
        <p:xfrm>
          <a:off x="2112579" y="2285999"/>
          <a:ext cx="7362497" cy="2664373"/>
        </p:xfrm>
        <a:graphic>
          <a:graphicData uri="http://schemas.openxmlformats.org/drawingml/2006/table">
            <a:tbl>
              <a:tblPr firstRow="1" firstCol="1" bandRow="1">
                <a:tableStyleId>{5C22544A-7EE6-4342-B048-85BDC9FD1C3A}</a:tableStyleId>
              </a:tblPr>
              <a:tblGrid>
                <a:gridCol w="3016171">
                  <a:extLst>
                    <a:ext uri="{9D8B030D-6E8A-4147-A177-3AD203B41FA5}">
                      <a16:colId xmlns:a16="http://schemas.microsoft.com/office/drawing/2014/main" val="20000"/>
                    </a:ext>
                  </a:extLst>
                </a:gridCol>
                <a:gridCol w="4346326">
                  <a:extLst>
                    <a:ext uri="{9D8B030D-6E8A-4147-A177-3AD203B41FA5}">
                      <a16:colId xmlns:a16="http://schemas.microsoft.com/office/drawing/2014/main" val="20001"/>
                    </a:ext>
                  </a:extLst>
                </a:gridCol>
              </a:tblGrid>
              <a:tr h="777712">
                <a:tc>
                  <a:txBody>
                    <a:bodyPr/>
                    <a:lstStyle/>
                    <a:p>
                      <a:pPr>
                        <a:lnSpc>
                          <a:spcPct val="107000"/>
                        </a:lnSpc>
                        <a:spcAft>
                          <a:spcPts val="0"/>
                        </a:spcAft>
                      </a:pPr>
                      <a:r>
                        <a:rPr lang="en-GB" sz="1600" dirty="0">
                          <a:effectLst/>
                        </a:rPr>
                        <a:t>Parasocial relationships</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algn="l" defTabSz="914400" rtl="0" eaLnBrk="1" latinLnBrk="0" hangingPunct="1">
                        <a:lnSpc>
                          <a:spcPct val="107000"/>
                        </a:lnSpc>
                        <a:spcAft>
                          <a:spcPts val="0"/>
                        </a:spcAft>
                      </a:pPr>
                      <a:r>
                        <a:rPr lang="en-GB" sz="1600" b="0" kern="1200" dirty="0" smtClean="0">
                          <a:solidFill>
                            <a:schemeClr val="dk1"/>
                          </a:solidFill>
                          <a:effectLst/>
                          <a:latin typeface="+mn-lt"/>
                          <a:ea typeface="+mn-ea"/>
                          <a:cs typeface="+mn-cs"/>
                        </a:rPr>
                        <a:t>Levels </a:t>
                      </a:r>
                      <a:r>
                        <a:rPr lang="en-GB" sz="1600" b="0" kern="1200" dirty="0">
                          <a:solidFill>
                            <a:schemeClr val="dk1"/>
                          </a:solidFill>
                          <a:effectLst/>
                          <a:latin typeface="+mn-lt"/>
                          <a:ea typeface="+mn-ea"/>
                          <a:cs typeface="+mn-cs"/>
                        </a:rPr>
                        <a:t>of </a:t>
                      </a:r>
                      <a:r>
                        <a:rPr lang="en-GB" sz="1600" b="0" kern="1200" dirty="0" err="1">
                          <a:solidFill>
                            <a:schemeClr val="dk1"/>
                          </a:solidFill>
                          <a:effectLst/>
                          <a:latin typeface="+mn-lt"/>
                          <a:ea typeface="+mn-ea"/>
                          <a:cs typeface="+mn-cs"/>
                        </a:rPr>
                        <a:t>parasocial</a:t>
                      </a:r>
                      <a:r>
                        <a:rPr lang="en-GB" sz="1600" b="0" kern="1200" dirty="0">
                          <a:solidFill>
                            <a:schemeClr val="dk1"/>
                          </a:solidFill>
                          <a:effectLst/>
                          <a:latin typeface="+mn-lt"/>
                          <a:ea typeface="+mn-ea"/>
                          <a:cs typeface="+mn-cs"/>
                        </a:rPr>
                        <a:t> relationships</a:t>
                      </a:r>
                    </a:p>
                  </a:txBody>
                  <a:tcPr marL="68580" marR="68580" marT="0" marB="0"/>
                </a:tc>
                <a:extLst>
                  <a:ext uri="{0D108BD9-81ED-4DB2-BD59-A6C34878D82A}">
                    <a16:rowId xmlns:a16="http://schemas.microsoft.com/office/drawing/2014/main" val="10000"/>
                  </a:ext>
                </a:extLst>
              </a:tr>
              <a:tr h="1003792">
                <a:tc>
                  <a:txBody>
                    <a:bodyPr/>
                    <a:lstStyle/>
                    <a:p>
                      <a:pPr>
                        <a:lnSpc>
                          <a:spcPct val="107000"/>
                        </a:lnSpc>
                        <a:spcAft>
                          <a:spcPts val="0"/>
                        </a:spcAft>
                      </a:pPr>
                      <a:r>
                        <a:rPr lang="en-GB" sz="11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dirty="0" smtClean="0">
                          <a:effectLst/>
                        </a:rPr>
                        <a:t>The </a:t>
                      </a:r>
                      <a:r>
                        <a:rPr lang="en-GB" sz="1600" dirty="0">
                          <a:effectLst/>
                        </a:rPr>
                        <a:t>absorption addiction model</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1"/>
                  </a:ext>
                </a:extLst>
              </a:tr>
              <a:tr h="882869">
                <a:tc>
                  <a:txBody>
                    <a:bodyPr/>
                    <a:lstStyle/>
                    <a:p>
                      <a:pPr>
                        <a:lnSpc>
                          <a:spcPct val="107000"/>
                        </a:lnSpc>
                        <a:spcAft>
                          <a:spcPts val="0"/>
                        </a:spcAft>
                      </a:pP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algn="l" defTabSz="914400" rtl="0" eaLnBrk="1" latinLnBrk="0" hangingPunct="1">
                        <a:lnSpc>
                          <a:spcPct val="107000"/>
                        </a:lnSpc>
                        <a:spcAft>
                          <a:spcPts val="0"/>
                        </a:spcAft>
                      </a:pPr>
                      <a:r>
                        <a:rPr lang="en-GB" sz="1600" kern="1200" dirty="0" smtClean="0">
                          <a:solidFill>
                            <a:schemeClr val="dk1"/>
                          </a:solidFill>
                          <a:effectLst/>
                          <a:latin typeface="+mn-lt"/>
                          <a:ea typeface="+mn-ea"/>
                          <a:cs typeface="+mn-cs"/>
                        </a:rPr>
                        <a:t>The</a:t>
                      </a:r>
                      <a:endParaRPr lang="en-GB" sz="1600" kern="1200" dirty="0">
                        <a:solidFill>
                          <a:schemeClr val="dk1"/>
                        </a:solidFill>
                        <a:effectLst/>
                        <a:latin typeface="+mn-lt"/>
                        <a:ea typeface="+mn-ea"/>
                        <a:cs typeface="+mn-cs"/>
                      </a:endParaRPr>
                    </a:p>
                    <a:p>
                      <a:pPr marL="0" algn="l" defTabSz="914400" rtl="0" eaLnBrk="1" latinLnBrk="0" hangingPunct="1">
                        <a:lnSpc>
                          <a:spcPct val="107000"/>
                        </a:lnSpc>
                        <a:spcAft>
                          <a:spcPts val="0"/>
                        </a:spcAft>
                      </a:pPr>
                      <a:r>
                        <a:rPr lang="en-GB" sz="1600" kern="1200" dirty="0">
                          <a:solidFill>
                            <a:schemeClr val="dk1"/>
                          </a:solidFill>
                          <a:effectLst/>
                          <a:latin typeface="+mn-lt"/>
                          <a:ea typeface="+mn-ea"/>
                          <a:cs typeface="+mn-cs"/>
                        </a:rPr>
                        <a:t>attachment theory </a:t>
                      </a:r>
                      <a:r>
                        <a:rPr lang="en-GB" sz="1600" kern="1200" dirty="0" smtClean="0">
                          <a:solidFill>
                            <a:schemeClr val="dk1"/>
                          </a:solidFill>
                          <a:effectLst/>
                          <a:latin typeface="+mn-lt"/>
                          <a:ea typeface="+mn-ea"/>
                          <a:cs typeface="+mn-cs"/>
                        </a:rPr>
                        <a:t>explanation.</a:t>
                      </a:r>
                      <a:endParaRPr lang="en-GB" sz="1600"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6841196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Parasocial relationships</a:t>
            </a:r>
            <a:endParaRPr lang="en-GB" dirty="0"/>
          </a:p>
        </p:txBody>
      </p:sp>
      <p:sp>
        <p:nvSpPr>
          <p:cNvPr id="3" name="Content Placeholder 2"/>
          <p:cNvSpPr>
            <a:spLocks noGrp="1"/>
          </p:cNvSpPr>
          <p:nvPr>
            <p:ph idx="1"/>
          </p:nvPr>
        </p:nvSpPr>
        <p:spPr/>
        <p:txBody>
          <a:bodyPr/>
          <a:lstStyle/>
          <a:p>
            <a:r>
              <a:rPr lang="en-GB" b="1" dirty="0"/>
              <a:t>Parasocial relationships</a:t>
            </a:r>
            <a:r>
              <a:rPr lang="en-GB" dirty="0"/>
              <a:t> are </a:t>
            </a:r>
            <a:r>
              <a:rPr lang="en-GB" dirty="0" smtClean="0"/>
              <a:t>one-sided relationships</a:t>
            </a:r>
            <a:r>
              <a:rPr lang="en-GB" dirty="0"/>
              <a:t>, where one person extends emotional energy, interest and time, and the other party, the persona, is completely unaware of the other's </a:t>
            </a:r>
            <a:r>
              <a:rPr lang="en-GB" dirty="0" smtClean="0"/>
              <a:t>existence (outside of ones real social network).</a:t>
            </a:r>
            <a:r>
              <a:rPr lang="en-GB" dirty="0"/>
              <a:t> Parasocial relationships are most common with celebrities, organizations (such as sports teams) or television stars</a:t>
            </a:r>
            <a:r>
              <a:rPr lang="en-GB" dirty="0" smtClean="0"/>
              <a:t>.</a:t>
            </a:r>
          </a:p>
          <a:p>
            <a:endParaRPr lang="en-GB" dirty="0"/>
          </a:p>
          <a:p>
            <a:r>
              <a:rPr lang="en-GB" dirty="0" smtClean="0"/>
              <a:t>Who do you follow on twitter – why!</a:t>
            </a:r>
            <a:endParaRPr lang="en-GB" dirty="0"/>
          </a:p>
        </p:txBody>
      </p:sp>
    </p:spTree>
    <p:extLst>
      <p:ext uri="{BB962C8B-B14F-4D97-AF65-F5344CB8AC3E}">
        <p14:creationId xmlns:p14="http://schemas.microsoft.com/office/powerpoint/2010/main" val="30621638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ltLang="en-US"/>
              <a:t>January 24</a:t>
            </a:r>
          </a:p>
        </p:txBody>
      </p:sp>
      <p:sp>
        <p:nvSpPr>
          <p:cNvPr id="8195" name="Rectangle 3"/>
          <p:cNvSpPr>
            <a:spLocks noGrp="1" noChangeArrowheads="1"/>
          </p:cNvSpPr>
          <p:nvPr>
            <p:ph type="body" idx="1"/>
          </p:nvPr>
        </p:nvSpPr>
        <p:spPr/>
        <p:txBody>
          <a:bodyPr/>
          <a:lstStyle/>
          <a:p>
            <a:r>
              <a:rPr lang="en-US" altLang="en-US"/>
              <a:t>What is the difference between para-social interaction and a para-social relationship?</a:t>
            </a:r>
          </a:p>
          <a:p>
            <a:pPr lvl="1"/>
            <a:r>
              <a:rPr lang="en-US" altLang="en-US"/>
              <a:t>Para-social interaction describes the individual instances of mediated communication between persona and spectator, whereas a para-social relationship refers to the bond that is formed with the persona through routine experience and over time.</a:t>
            </a:r>
          </a:p>
        </p:txBody>
      </p:sp>
    </p:spTree>
    <p:extLst>
      <p:ext uri="{BB962C8B-B14F-4D97-AF65-F5344CB8AC3E}">
        <p14:creationId xmlns:p14="http://schemas.microsoft.com/office/powerpoint/2010/main" val="134974651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Why is this important?	</a:t>
            </a:r>
            <a:endParaRPr lang="en-GB" dirty="0"/>
          </a:p>
        </p:txBody>
      </p:sp>
      <p:sp>
        <p:nvSpPr>
          <p:cNvPr id="3" name="Content Placeholder 2"/>
          <p:cNvSpPr>
            <a:spLocks noGrp="1"/>
          </p:cNvSpPr>
          <p:nvPr>
            <p:ph idx="1"/>
          </p:nvPr>
        </p:nvSpPr>
        <p:spPr/>
        <p:txBody>
          <a:bodyPr>
            <a:normAutofit lnSpcReduction="10000"/>
          </a:bodyPr>
          <a:lstStyle/>
          <a:p>
            <a:pPr marL="514350" indent="-514350">
              <a:buFont typeface="+mj-lt"/>
              <a:buAutoNum type="arabicPeriod"/>
            </a:pPr>
            <a:r>
              <a:rPr lang="en-GB" dirty="0" smtClean="0"/>
              <a:t>It is believed that it occurs mostly around 11 – 17 and that the more education the less likely it is to happen. </a:t>
            </a:r>
            <a:endParaRPr lang="en-GB" dirty="0"/>
          </a:p>
          <a:p>
            <a:pPr marL="514350" indent="-514350">
              <a:buFont typeface="+mj-lt"/>
              <a:buAutoNum type="arabicPeriod"/>
            </a:pPr>
            <a:r>
              <a:rPr lang="en-GB" dirty="0" smtClean="0"/>
              <a:t>The relationship resembles physical interpersonal relationships </a:t>
            </a:r>
            <a:r>
              <a:rPr lang="en-GB" dirty="0" err="1" smtClean="0"/>
              <a:t>eg</a:t>
            </a:r>
            <a:r>
              <a:rPr lang="en-GB" dirty="0" smtClean="0"/>
              <a:t>: friendship, in many ways such as they are voluntary , provide companionship and are preceded by attraction.</a:t>
            </a:r>
          </a:p>
          <a:p>
            <a:pPr marL="514350" indent="-514350">
              <a:buFont typeface="+mj-lt"/>
              <a:buAutoNum type="arabicPeriod"/>
            </a:pPr>
            <a:r>
              <a:rPr lang="en-GB" dirty="0" smtClean="0"/>
              <a:t>There are gender differences females are interested in the entertainment world and boys in sports.</a:t>
            </a:r>
          </a:p>
          <a:p>
            <a:pPr marL="514350" indent="-514350">
              <a:buFont typeface="+mj-lt"/>
              <a:buAutoNum type="arabicPeriod"/>
            </a:pPr>
            <a:r>
              <a:rPr lang="en-GB" dirty="0" smtClean="0"/>
              <a:t>It was perceived as abnormal but more recently it is seen as a positive method to develop through observation and imitation of positive role models – think Bandura and SLT. (Social Learning theory)</a:t>
            </a:r>
            <a:endParaRPr lang="en-GB" dirty="0"/>
          </a:p>
        </p:txBody>
      </p:sp>
    </p:spTree>
    <p:extLst>
      <p:ext uri="{BB962C8B-B14F-4D97-AF65-F5344CB8AC3E}">
        <p14:creationId xmlns:p14="http://schemas.microsoft.com/office/powerpoint/2010/main" val="140898576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Research</a:t>
            </a:r>
            <a:endParaRPr lang="en-GB" dirty="0"/>
          </a:p>
        </p:txBody>
      </p:sp>
      <p:sp>
        <p:nvSpPr>
          <p:cNvPr id="3" name="Content Placeholder 2"/>
          <p:cNvSpPr>
            <a:spLocks noGrp="1"/>
          </p:cNvSpPr>
          <p:nvPr>
            <p:ph idx="1"/>
          </p:nvPr>
        </p:nvSpPr>
        <p:spPr/>
        <p:txBody>
          <a:bodyPr/>
          <a:lstStyle/>
          <a:p>
            <a:r>
              <a:rPr lang="en-GB" dirty="0" smtClean="0"/>
              <a:t>Giles: Younger people attracted to media personalities more than older people.</a:t>
            </a:r>
          </a:p>
          <a:p>
            <a:r>
              <a:rPr lang="en-GB" dirty="0" smtClean="0"/>
              <a:t>McCutcheon: Negative correlation -0.4 between the amount of education and celebrity worship. So less education more likely to pursue </a:t>
            </a:r>
            <a:r>
              <a:rPr lang="en-GB" dirty="0" err="1" smtClean="0"/>
              <a:t>parasocial</a:t>
            </a:r>
            <a:r>
              <a:rPr lang="en-GB" dirty="0" smtClean="0"/>
              <a:t> relationship.</a:t>
            </a:r>
          </a:p>
          <a:p>
            <a:r>
              <a:rPr lang="en-GB" dirty="0" smtClean="0"/>
              <a:t>Thompson: Parasocial relationships meet many of the same criteria of real relationships.</a:t>
            </a:r>
            <a:endParaRPr lang="en-GB" dirty="0"/>
          </a:p>
        </p:txBody>
      </p:sp>
    </p:spTree>
    <p:extLst>
      <p:ext uri="{BB962C8B-B14F-4D97-AF65-F5344CB8AC3E}">
        <p14:creationId xmlns:p14="http://schemas.microsoft.com/office/powerpoint/2010/main" val="120581243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Evaluation</a:t>
            </a:r>
            <a:endParaRPr lang="en-GB" dirty="0"/>
          </a:p>
        </p:txBody>
      </p:sp>
      <p:sp>
        <p:nvSpPr>
          <p:cNvPr id="3" name="Content Placeholder 2"/>
          <p:cNvSpPr>
            <a:spLocks noGrp="1"/>
          </p:cNvSpPr>
          <p:nvPr>
            <p:ph idx="1"/>
          </p:nvPr>
        </p:nvSpPr>
        <p:spPr/>
        <p:txBody>
          <a:bodyPr/>
          <a:lstStyle/>
          <a:p>
            <a:r>
              <a:rPr lang="en-GB" dirty="0" smtClean="0"/>
              <a:t>Young people interact more with media which explains age difference. I.e.: I do not watch x on the beach so could not form a </a:t>
            </a:r>
            <a:r>
              <a:rPr lang="en-GB" dirty="0" err="1" smtClean="0"/>
              <a:t>parasocial</a:t>
            </a:r>
            <a:r>
              <a:rPr lang="en-GB" dirty="0" smtClean="0"/>
              <a:t> relationship.</a:t>
            </a:r>
          </a:p>
          <a:p>
            <a:r>
              <a:rPr lang="en-GB" dirty="0" smtClean="0"/>
              <a:t>How is data collected? What are the problems?</a:t>
            </a:r>
          </a:p>
          <a:p>
            <a:r>
              <a:rPr lang="en-GB" dirty="0" smtClean="0"/>
              <a:t>Correlation. What is the problem? Give an alternative explanation.</a:t>
            </a:r>
          </a:p>
          <a:p>
            <a:endParaRPr lang="en-GB" dirty="0"/>
          </a:p>
          <a:p>
            <a:r>
              <a:rPr lang="en-GB" dirty="0" smtClean="0"/>
              <a:t>Could </a:t>
            </a:r>
            <a:r>
              <a:rPr lang="en-GB" dirty="0" err="1" smtClean="0"/>
              <a:t>parasocial</a:t>
            </a:r>
            <a:r>
              <a:rPr lang="en-GB" dirty="0" smtClean="0"/>
              <a:t> relationship be used in advertisement. What could be the dangers -  thinks SLT and negative (eating).</a:t>
            </a:r>
            <a:endParaRPr lang="en-GB" dirty="0"/>
          </a:p>
        </p:txBody>
      </p:sp>
    </p:spTree>
    <p:extLst>
      <p:ext uri="{BB962C8B-B14F-4D97-AF65-F5344CB8AC3E}">
        <p14:creationId xmlns:p14="http://schemas.microsoft.com/office/powerpoint/2010/main" val="336950803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Case study	</a:t>
            </a:r>
            <a:endParaRPr lang="en-GB" dirty="0"/>
          </a:p>
        </p:txBody>
      </p:sp>
      <p:sp>
        <p:nvSpPr>
          <p:cNvPr id="3" name="Content Placeholder 2"/>
          <p:cNvSpPr>
            <a:spLocks noGrp="1"/>
          </p:cNvSpPr>
          <p:nvPr>
            <p:ph idx="1"/>
          </p:nvPr>
        </p:nvSpPr>
        <p:spPr>
          <a:xfrm>
            <a:off x="838200" y="1844565"/>
            <a:ext cx="10134600" cy="4332397"/>
          </a:xfrm>
        </p:spPr>
        <p:txBody>
          <a:bodyPr/>
          <a:lstStyle/>
          <a:p>
            <a:pPr marL="0" indent="0">
              <a:buNone/>
            </a:pPr>
            <a:r>
              <a:rPr lang="en-GB" dirty="0" smtClean="0"/>
              <a:t>Paula is a 14 year old girl and has become fascinated by Zack </a:t>
            </a:r>
            <a:r>
              <a:rPr lang="en-GB" dirty="0" err="1" smtClean="0"/>
              <a:t>Efron</a:t>
            </a:r>
            <a:r>
              <a:rPr lang="en-GB" dirty="0" smtClean="0"/>
              <a:t>. She has bought a number of posters of him and has put them on her wall.</a:t>
            </a:r>
          </a:p>
          <a:p>
            <a:pPr marL="0" indent="0">
              <a:buNone/>
            </a:pPr>
            <a:r>
              <a:rPr lang="en-GB" dirty="0" smtClean="0"/>
              <a:t>She has bought a number of films that he has been in and has watched 17 again over and over again. She has requested to go and see him in concert when he comes in February.</a:t>
            </a:r>
          </a:p>
          <a:p>
            <a:pPr marL="0" indent="0">
              <a:buNone/>
            </a:pPr>
            <a:r>
              <a:rPr lang="en-GB" dirty="0" smtClean="0"/>
              <a:t>Her father has become worried that her unhealthy obsession will be bad for her development. Should he try and stop this relationship?</a:t>
            </a:r>
            <a:endParaRPr lang="en-GB" dirty="0"/>
          </a:p>
        </p:txBody>
      </p:sp>
      <p:pic>
        <p:nvPicPr>
          <p:cNvPr id="4" name="Picture 3"/>
          <p:cNvPicPr>
            <a:picLocks noChangeAspect="1"/>
          </p:cNvPicPr>
          <p:nvPr/>
        </p:nvPicPr>
        <p:blipFill>
          <a:blip r:embed="rId2"/>
          <a:stretch>
            <a:fillRect/>
          </a:stretch>
        </p:blipFill>
        <p:spPr>
          <a:xfrm>
            <a:off x="10790018" y="365125"/>
            <a:ext cx="1127563" cy="2147739"/>
          </a:xfrm>
          <a:prstGeom prst="rect">
            <a:avLst/>
          </a:prstGeom>
        </p:spPr>
      </p:pic>
    </p:spTree>
    <p:extLst>
      <p:ext uri="{BB962C8B-B14F-4D97-AF65-F5344CB8AC3E}">
        <p14:creationId xmlns:p14="http://schemas.microsoft.com/office/powerpoint/2010/main" val="113304694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GB" dirty="0" smtClean="0"/>
              <a:t>These relationships may be appealing because they make few demands, and the individual does not run the risk of criticism or rejection as might be the case in a face to face relationship.</a:t>
            </a:r>
            <a:endParaRPr lang="en-GB" dirty="0"/>
          </a:p>
        </p:txBody>
      </p:sp>
    </p:spTree>
    <p:extLst>
      <p:ext uri="{BB962C8B-B14F-4D97-AF65-F5344CB8AC3E}">
        <p14:creationId xmlns:p14="http://schemas.microsoft.com/office/powerpoint/2010/main" val="41475790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Syllabus</a:t>
            </a:r>
            <a:endParaRPr lang="en-GB" dirty="0"/>
          </a:p>
        </p:txBody>
      </p:sp>
      <p:graphicFrame>
        <p:nvGraphicFramePr>
          <p:cNvPr id="4" name="Content Placeholder 3"/>
          <p:cNvGraphicFramePr>
            <a:graphicFrameLocks noGrp="1"/>
          </p:cNvGraphicFramePr>
          <p:nvPr>
            <p:ph idx="1"/>
            <p:extLst/>
          </p:nvPr>
        </p:nvGraphicFramePr>
        <p:xfrm>
          <a:off x="2112579" y="2285999"/>
          <a:ext cx="7362497" cy="2664373"/>
        </p:xfrm>
        <a:graphic>
          <a:graphicData uri="http://schemas.openxmlformats.org/drawingml/2006/table">
            <a:tbl>
              <a:tblPr firstRow="1" firstCol="1" bandRow="1">
                <a:tableStyleId>{5C22544A-7EE6-4342-B048-85BDC9FD1C3A}</a:tableStyleId>
              </a:tblPr>
              <a:tblGrid>
                <a:gridCol w="3016171">
                  <a:extLst>
                    <a:ext uri="{9D8B030D-6E8A-4147-A177-3AD203B41FA5}">
                      <a16:colId xmlns:a16="http://schemas.microsoft.com/office/drawing/2014/main" val="20000"/>
                    </a:ext>
                  </a:extLst>
                </a:gridCol>
                <a:gridCol w="4346326">
                  <a:extLst>
                    <a:ext uri="{9D8B030D-6E8A-4147-A177-3AD203B41FA5}">
                      <a16:colId xmlns:a16="http://schemas.microsoft.com/office/drawing/2014/main" val="20001"/>
                    </a:ext>
                  </a:extLst>
                </a:gridCol>
              </a:tblGrid>
              <a:tr h="777712">
                <a:tc>
                  <a:txBody>
                    <a:bodyPr/>
                    <a:lstStyle/>
                    <a:p>
                      <a:pPr>
                        <a:lnSpc>
                          <a:spcPct val="107000"/>
                        </a:lnSpc>
                        <a:spcAft>
                          <a:spcPts val="0"/>
                        </a:spcAft>
                      </a:pPr>
                      <a:r>
                        <a:rPr lang="en-GB" sz="1600" dirty="0">
                          <a:effectLst/>
                        </a:rPr>
                        <a:t>Parasocial relationships</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algn="l" defTabSz="914400" rtl="0" eaLnBrk="1" latinLnBrk="0" hangingPunct="1">
                        <a:lnSpc>
                          <a:spcPct val="107000"/>
                        </a:lnSpc>
                        <a:spcAft>
                          <a:spcPts val="0"/>
                        </a:spcAft>
                      </a:pPr>
                      <a:r>
                        <a:rPr lang="en-GB" sz="1600" b="0" kern="1200" dirty="0" smtClean="0">
                          <a:solidFill>
                            <a:schemeClr val="dk1"/>
                          </a:solidFill>
                          <a:effectLst/>
                          <a:latin typeface="+mn-lt"/>
                          <a:ea typeface="+mn-ea"/>
                          <a:cs typeface="+mn-cs"/>
                        </a:rPr>
                        <a:t>Levels </a:t>
                      </a:r>
                      <a:r>
                        <a:rPr lang="en-GB" sz="1600" b="0" kern="1200" dirty="0">
                          <a:solidFill>
                            <a:schemeClr val="dk1"/>
                          </a:solidFill>
                          <a:effectLst/>
                          <a:latin typeface="+mn-lt"/>
                          <a:ea typeface="+mn-ea"/>
                          <a:cs typeface="+mn-cs"/>
                        </a:rPr>
                        <a:t>of </a:t>
                      </a:r>
                      <a:r>
                        <a:rPr lang="en-GB" sz="1600" b="0" kern="1200" dirty="0" err="1">
                          <a:solidFill>
                            <a:schemeClr val="dk1"/>
                          </a:solidFill>
                          <a:effectLst/>
                          <a:latin typeface="+mn-lt"/>
                          <a:ea typeface="+mn-ea"/>
                          <a:cs typeface="+mn-cs"/>
                        </a:rPr>
                        <a:t>parasocial</a:t>
                      </a:r>
                      <a:r>
                        <a:rPr lang="en-GB" sz="1600" b="0" kern="1200" dirty="0">
                          <a:solidFill>
                            <a:schemeClr val="dk1"/>
                          </a:solidFill>
                          <a:effectLst/>
                          <a:latin typeface="+mn-lt"/>
                          <a:ea typeface="+mn-ea"/>
                          <a:cs typeface="+mn-cs"/>
                        </a:rPr>
                        <a:t> relationships</a:t>
                      </a:r>
                    </a:p>
                  </a:txBody>
                  <a:tcPr marL="68580" marR="68580" marT="0" marB="0"/>
                </a:tc>
                <a:extLst>
                  <a:ext uri="{0D108BD9-81ED-4DB2-BD59-A6C34878D82A}">
                    <a16:rowId xmlns:a16="http://schemas.microsoft.com/office/drawing/2014/main" val="10000"/>
                  </a:ext>
                </a:extLst>
              </a:tr>
              <a:tr h="1003792">
                <a:tc>
                  <a:txBody>
                    <a:bodyPr/>
                    <a:lstStyle/>
                    <a:p>
                      <a:pPr>
                        <a:lnSpc>
                          <a:spcPct val="107000"/>
                        </a:lnSpc>
                        <a:spcAft>
                          <a:spcPts val="0"/>
                        </a:spcAft>
                      </a:pPr>
                      <a:r>
                        <a:rPr lang="en-GB" sz="11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dirty="0" smtClean="0">
                          <a:effectLst/>
                        </a:rPr>
                        <a:t>The </a:t>
                      </a:r>
                      <a:r>
                        <a:rPr lang="en-GB" sz="1600" dirty="0">
                          <a:effectLst/>
                        </a:rPr>
                        <a:t>absorption addiction model</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1"/>
                  </a:ext>
                </a:extLst>
              </a:tr>
              <a:tr h="882869">
                <a:tc>
                  <a:txBody>
                    <a:bodyPr/>
                    <a:lstStyle/>
                    <a:p>
                      <a:pPr>
                        <a:lnSpc>
                          <a:spcPct val="107000"/>
                        </a:lnSpc>
                        <a:spcAft>
                          <a:spcPts val="0"/>
                        </a:spcAft>
                      </a:pP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algn="l" defTabSz="914400" rtl="0" eaLnBrk="1" latinLnBrk="0" hangingPunct="1">
                        <a:lnSpc>
                          <a:spcPct val="107000"/>
                        </a:lnSpc>
                        <a:spcAft>
                          <a:spcPts val="0"/>
                        </a:spcAft>
                      </a:pPr>
                      <a:r>
                        <a:rPr lang="en-GB" sz="1600" kern="1200" dirty="0" smtClean="0">
                          <a:solidFill>
                            <a:schemeClr val="dk1"/>
                          </a:solidFill>
                          <a:effectLst/>
                          <a:latin typeface="+mn-lt"/>
                          <a:ea typeface="+mn-ea"/>
                          <a:cs typeface="+mn-cs"/>
                        </a:rPr>
                        <a:t>The</a:t>
                      </a:r>
                      <a:endParaRPr lang="en-GB" sz="1600" kern="1200" dirty="0">
                        <a:solidFill>
                          <a:schemeClr val="dk1"/>
                        </a:solidFill>
                        <a:effectLst/>
                        <a:latin typeface="+mn-lt"/>
                        <a:ea typeface="+mn-ea"/>
                        <a:cs typeface="+mn-cs"/>
                      </a:endParaRPr>
                    </a:p>
                    <a:p>
                      <a:pPr marL="0" algn="l" defTabSz="914400" rtl="0" eaLnBrk="1" latinLnBrk="0" hangingPunct="1">
                        <a:lnSpc>
                          <a:spcPct val="107000"/>
                        </a:lnSpc>
                        <a:spcAft>
                          <a:spcPts val="0"/>
                        </a:spcAft>
                      </a:pPr>
                      <a:r>
                        <a:rPr lang="en-GB" sz="1600" kern="1200" dirty="0">
                          <a:solidFill>
                            <a:schemeClr val="dk1"/>
                          </a:solidFill>
                          <a:effectLst/>
                          <a:latin typeface="+mn-lt"/>
                          <a:ea typeface="+mn-ea"/>
                          <a:cs typeface="+mn-cs"/>
                        </a:rPr>
                        <a:t>attachment theory </a:t>
                      </a:r>
                      <a:r>
                        <a:rPr lang="en-GB" sz="1600" kern="1200" dirty="0" smtClean="0">
                          <a:solidFill>
                            <a:schemeClr val="dk1"/>
                          </a:solidFill>
                          <a:effectLst/>
                          <a:latin typeface="+mn-lt"/>
                          <a:ea typeface="+mn-ea"/>
                          <a:cs typeface="+mn-cs"/>
                        </a:rPr>
                        <a:t>explanation.</a:t>
                      </a:r>
                      <a:endParaRPr lang="en-GB" sz="1600"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61721053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Levels of </a:t>
            </a:r>
            <a:r>
              <a:rPr lang="en-GB" dirty="0" err="1" smtClean="0"/>
              <a:t>parasocial</a:t>
            </a:r>
            <a:r>
              <a:rPr lang="en-GB" dirty="0" smtClean="0"/>
              <a:t> relationships</a:t>
            </a:r>
            <a:endParaRPr lang="en-GB" dirty="0"/>
          </a:p>
        </p:txBody>
      </p:sp>
      <p:sp>
        <p:nvSpPr>
          <p:cNvPr id="3" name="Content Placeholder 2"/>
          <p:cNvSpPr>
            <a:spLocks noGrp="1"/>
          </p:cNvSpPr>
          <p:nvPr>
            <p:ph idx="1"/>
          </p:nvPr>
        </p:nvSpPr>
        <p:spPr/>
        <p:txBody>
          <a:bodyPr/>
          <a:lstStyle/>
          <a:p>
            <a:pPr marL="0" indent="0">
              <a:buNone/>
            </a:pPr>
            <a:r>
              <a:rPr lang="en-GB" dirty="0" smtClean="0"/>
              <a:t>Relationships can grow stronger. We can immerse ourselves in our media consumption. Following somebody on twitter and watching their program as soon as it is out. Buying memorabilia becoming obsessed with the personality.</a:t>
            </a:r>
          </a:p>
          <a:p>
            <a:pPr marL="0" indent="0">
              <a:buNone/>
            </a:pPr>
            <a:endParaRPr lang="en-GB" dirty="0"/>
          </a:p>
        </p:txBody>
      </p:sp>
    </p:spTree>
    <p:extLst>
      <p:ext uri="{BB962C8B-B14F-4D97-AF65-F5344CB8AC3E}">
        <p14:creationId xmlns:p14="http://schemas.microsoft.com/office/powerpoint/2010/main" val="82284026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Celebrity Attitude Scale </a:t>
            </a:r>
            <a:endParaRPr lang="en-GB" dirty="0"/>
          </a:p>
        </p:txBody>
      </p:sp>
      <p:sp>
        <p:nvSpPr>
          <p:cNvPr id="5" name="Content Placeholder 4"/>
          <p:cNvSpPr>
            <a:spLocks noGrp="1"/>
          </p:cNvSpPr>
          <p:nvPr>
            <p:ph idx="1"/>
          </p:nvPr>
        </p:nvSpPr>
        <p:spPr/>
        <p:txBody>
          <a:bodyPr/>
          <a:lstStyle/>
          <a:p>
            <a:pPr marL="514350" indent="-514350">
              <a:buFont typeface="+mj-lt"/>
              <a:buAutoNum type="arabicPeriod"/>
            </a:pPr>
            <a:r>
              <a:rPr lang="en-GB" dirty="0" smtClean="0"/>
              <a:t>Entertainment –social scale – measures social aspects such as discussing personalities with friends.</a:t>
            </a:r>
          </a:p>
          <a:p>
            <a:pPr marL="514350" indent="-514350">
              <a:buFont typeface="+mj-lt"/>
              <a:buAutoNum type="arabicPeriod"/>
            </a:pPr>
            <a:r>
              <a:rPr lang="en-GB" dirty="0" smtClean="0"/>
              <a:t>Intense personal sub scale Measures strength of feeling and levels of obsession about personalities.</a:t>
            </a:r>
          </a:p>
          <a:p>
            <a:pPr marL="514350" indent="-514350">
              <a:buFont typeface="+mj-lt"/>
              <a:buAutoNum type="arabicPeriod"/>
            </a:pPr>
            <a:r>
              <a:rPr lang="en-GB" dirty="0" smtClean="0"/>
              <a:t>Borderline pathological sub scale – measures levels of uncontrollable feelings and behaviour about media personalities.</a:t>
            </a:r>
          </a:p>
          <a:p>
            <a:pPr marL="514350" indent="-514350">
              <a:buFont typeface="+mj-lt"/>
              <a:buAutoNum type="arabicPeriod"/>
            </a:pPr>
            <a:endParaRPr lang="en-GB" dirty="0"/>
          </a:p>
          <a:p>
            <a:pPr marL="0" indent="0">
              <a:buNone/>
            </a:pPr>
            <a:r>
              <a:rPr lang="en-GB" dirty="0" smtClean="0"/>
              <a:t>So those who become obsessed will have a higher score which leads to:</a:t>
            </a:r>
            <a:endParaRPr lang="en-GB" dirty="0"/>
          </a:p>
        </p:txBody>
      </p:sp>
    </p:spTree>
    <p:extLst>
      <p:ext uri="{BB962C8B-B14F-4D97-AF65-F5344CB8AC3E}">
        <p14:creationId xmlns:p14="http://schemas.microsoft.com/office/powerpoint/2010/main" val="70527763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Syllabus</a:t>
            </a:r>
            <a:endParaRPr lang="en-GB" dirty="0"/>
          </a:p>
        </p:txBody>
      </p:sp>
      <p:graphicFrame>
        <p:nvGraphicFramePr>
          <p:cNvPr id="4" name="Content Placeholder 3"/>
          <p:cNvGraphicFramePr>
            <a:graphicFrameLocks noGrp="1"/>
          </p:cNvGraphicFramePr>
          <p:nvPr>
            <p:ph idx="1"/>
            <p:extLst/>
          </p:nvPr>
        </p:nvGraphicFramePr>
        <p:xfrm>
          <a:off x="2112579" y="2285999"/>
          <a:ext cx="7362497" cy="2664373"/>
        </p:xfrm>
        <a:graphic>
          <a:graphicData uri="http://schemas.openxmlformats.org/drawingml/2006/table">
            <a:tbl>
              <a:tblPr firstRow="1" firstCol="1" bandRow="1">
                <a:tableStyleId>{5C22544A-7EE6-4342-B048-85BDC9FD1C3A}</a:tableStyleId>
              </a:tblPr>
              <a:tblGrid>
                <a:gridCol w="3016171">
                  <a:extLst>
                    <a:ext uri="{9D8B030D-6E8A-4147-A177-3AD203B41FA5}">
                      <a16:colId xmlns:a16="http://schemas.microsoft.com/office/drawing/2014/main" val="20000"/>
                    </a:ext>
                  </a:extLst>
                </a:gridCol>
                <a:gridCol w="4346326">
                  <a:extLst>
                    <a:ext uri="{9D8B030D-6E8A-4147-A177-3AD203B41FA5}">
                      <a16:colId xmlns:a16="http://schemas.microsoft.com/office/drawing/2014/main" val="20001"/>
                    </a:ext>
                  </a:extLst>
                </a:gridCol>
              </a:tblGrid>
              <a:tr h="777712">
                <a:tc>
                  <a:txBody>
                    <a:bodyPr/>
                    <a:lstStyle/>
                    <a:p>
                      <a:pPr>
                        <a:lnSpc>
                          <a:spcPct val="107000"/>
                        </a:lnSpc>
                        <a:spcAft>
                          <a:spcPts val="0"/>
                        </a:spcAft>
                      </a:pPr>
                      <a:r>
                        <a:rPr lang="en-GB" sz="1600" dirty="0">
                          <a:effectLst/>
                        </a:rPr>
                        <a:t>Parasocial relationships</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algn="l" defTabSz="914400" rtl="0" eaLnBrk="1" latinLnBrk="0" hangingPunct="1">
                        <a:lnSpc>
                          <a:spcPct val="107000"/>
                        </a:lnSpc>
                        <a:spcAft>
                          <a:spcPts val="0"/>
                        </a:spcAft>
                      </a:pPr>
                      <a:r>
                        <a:rPr lang="en-GB" sz="1600" b="0" kern="1200" dirty="0" smtClean="0">
                          <a:solidFill>
                            <a:schemeClr val="dk1"/>
                          </a:solidFill>
                          <a:effectLst/>
                          <a:latin typeface="+mn-lt"/>
                          <a:ea typeface="+mn-ea"/>
                          <a:cs typeface="+mn-cs"/>
                        </a:rPr>
                        <a:t>Levels </a:t>
                      </a:r>
                      <a:r>
                        <a:rPr lang="en-GB" sz="1600" b="0" kern="1200" dirty="0">
                          <a:solidFill>
                            <a:schemeClr val="dk1"/>
                          </a:solidFill>
                          <a:effectLst/>
                          <a:latin typeface="+mn-lt"/>
                          <a:ea typeface="+mn-ea"/>
                          <a:cs typeface="+mn-cs"/>
                        </a:rPr>
                        <a:t>of </a:t>
                      </a:r>
                      <a:r>
                        <a:rPr lang="en-GB" sz="1600" b="0" kern="1200" dirty="0" err="1">
                          <a:solidFill>
                            <a:schemeClr val="dk1"/>
                          </a:solidFill>
                          <a:effectLst/>
                          <a:latin typeface="+mn-lt"/>
                          <a:ea typeface="+mn-ea"/>
                          <a:cs typeface="+mn-cs"/>
                        </a:rPr>
                        <a:t>parasocial</a:t>
                      </a:r>
                      <a:r>
                        <a:rPr lang="en-GB" sz="1600" b="0" kern="1200" dirty="0">
                          <a:solidFill>
                            <a:schemeClr val="dk1"/>
                          </a:solidFill>
                          <a:effectLst/>
                          <a:latin typeface="+mn-lt"/>
                          <a:ea typeface="+mn-ea"/>
                          <a:cs typeface="+mn-cs"/>
                        </a:rPr>
                        <a:t> relationships</a:t>
                      </a:r>
                    </a:p>
                  </a:txBody>
                  <a:tcPr marL="68580" marR="68580" marT="0" marB="0"/>
                </a:tc>
                <a:extLst>
                  <a:ext uri="{0D108BD9-81ED-4DB2-BD59-A6C34878D82A}">
                    <a16:rowId xmlns:a16="http://schemas.microsoft.com/office/drawing/2014/main" val="10000"/>
                  </a:ext>
                </a:extLst>
              </a:tr>
              <a:tr h="1003792">
                <a:tc>
                  <a:txBody>
                    <a:bodyPr/>
                    <a:lstStyle/>
                    <a:p>
                      <a:pPr>
                        <a:lnSpc>
                          <a:spcPct val="107000"/>
                        </a:lnSpc>
                        <a:spcAft>
                          <a:spcPts val="0"/>
                        </a:spcAft>
                      </a:pPr>
                      <a:r>
                        <a:rPr lang="en-GB" sz="11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dirty="0" smtClean="0">
                          <a:effectLst/>
                        </a:rPr>
                        <a:t>The </a:t>
                      </a:r>
                      <a:r>
                        <a:rPr lang="en-GB" sz="1600" dirty="0">
                          <a:effectLst/>
                        </a:rPr>
                        <a:t>absorption addiction model</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1"/>
                  </a:ext>
                </a:extLst>
              </a:tr>
              <a:tr h="882869">
                <a:tc>
                  <a:txBody>
                    <a:bodyPr/>
                    <a:lstStyle/>
                    <a:p>
                      <a:pPr>
                        <a:lnSpc>
                          <a:spcPct val="107000"/>
                        </a:lnSpc>
                        <a:spcAft>
                          <a:spcPts val="0"/>
                        </a:spcAft>
                      </a:pP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algn="l" defTabSz="914400" rtl="0" eaLnBrk="1" latinLnBrk="0" hangingPunct="1">
                        <a:lnSpc>
                          <a:spcPct val="107000"/>
                        </a:lnSpc>
                        <a:spcAft>
                          <a:spcPts val="0"/>
                        </a:spcAft>
                      </a:pPr>
                      <a:r>
                        <a:rPr lang="en-GB" sz="1600" kern="1200" dirty="0" smtClean="0">
                          <a:solidFill>
                            <a:schemeClr val="dk1"/>
                          </a:solidFill>
                          <a:effectLst/>
                          <a:latin typeface="+mn-lt"/>
                          <a:ea typeface="+mn-ea"/>
                          <a:cs typeface="+mn-cs"/>
                        </a:rPr>
                        <a:t>The</a:t>
                      </a:r>
                      <a:endParaRPr lang="en-GB" sz="1600" kern="1200" dirty="0">
                        <a:solidFill>
                          <a:schemeClr val="dk1"/>
                        </a:solidFill>
                        <a:effectLst/>
                        <a:latin typeface="+mn-lt"/>
                        <a:ea typeface="+mn-ea"/>
                        <a:cs typeface="+mn-cs"/>
                      </a:endParaRPr>
                    </a:p>
                    <a:p>
                      <a:pPr marL="0" algn="l" defTabSz="914400" rtl="0" eaLnBrk="1" latinLnBrk="0" hangingPunct="1">
                        <a:lnSpc>
                          <a:spcPct val="107000"/>
                        </a:lnSpc>
                        <a:spcAft>
                          <a:spcPts val="0"/>
                        </a:spcAft>
                      </a:pPr>
                      <a:r>
                        <a:rPr lang="en-GB" sz="1600" kern="1200" dirty="0">
                          <a:solidFill>
                            <a:schemeClr val="dk1"/>
                          </a:solidFill>
                          <a:effectLst/>
                          <a:latin typeface="+mn-lt"/>
                          <a:ea typeface="+mn-ea"/>
                          <a:cs typeface="+mn-cs"/>
                        </a:rPr>
                        <a:t>attachment theory </a:t>
                      </a:r>
                      <a:r>
                        <a:rPr lang="en-GB" sz="1600" kern="1200" dirty="0" smtClean="0">
                          <a:solidFill>
                            <a:schemeClr val="dk1"/>
                          </a:solidFill>
                          <a:effectLst/>
                          <a:latin typeface="+mn-lt"/>
                          <a:ea typeface="+mn-ea"/>
                          <a:cs typeface="+mn-cs"/>
                        </a:rPr>
                        <a:t>explanation.</a:t>
                      </a:r>
                      <a:endParaRPr lang="en-GB" sz="1600"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39219796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Absorption Addiction model</a:t>
            </a:r>
            <a:endParaRPr lang="en-GB" dirty="0"/>
          </a:p>
        </p:txBody>
      </p:sp>
      <p:sp>
        <p:nvSpPr>
          <p:cNvPr id="4" name="Content Placeholder 2"/>
          <p:cNvSpPr>
            <a:spLocks noGrp="1"/>
          </p:cNvSpPr>
          <p:nvPr>
            <p:ph idx="1"/>
          </p:nvPr>
        </p:nvSpPr>
        <p:spPr>
          <a:xfrm>
            <a:off x="838200" y="2081047"/>
            <a:ext cx="10515600" cy="4095915"/>
          </a:xfrm>
        </p:spPr>
        <p:txBody>
          <a:bodyPr>
            <a:normAutofit fontScale="70000" lnSpcReduction="20000"/>
          </a:bodyPr>
          <a:lstStyle/>
          <a:p>
            <a:pPr marL="0" indent="0">
              <a:buNone/>
            </a:pPr>
            <a:r>
              <a:rPr lang="en-GB" dirty="0" err="1" smtClean="0">
                <a:latin typeface="Times New Roman" panose="02020603050405020304" pitchFamily="18" charset="0"/>
                <a:cs typeface="Times New Roman" panose="02020603050405020304" pitchFamily="18" charset="0"/>
              </a:rPr>
              <a:t>Maltby</a:t>
            </a:r>
            <a:r>
              <a:rPr lang="en-GB" dirty="0" smtClean="0">
                <a:latin typeface="Times New Roman" panose="02020603050405020304" pitchFamily="18" charset="0"/>
                <a:cs typeface="Times New Roman" panose="02020603050405020304" pitchFamily="18" charset="0"/>
              </a:rPr>
              <a:t> et al. (2006) used the Celebrity Attitude Scale (McCutcheon et al., 2002) in a large scale survey and classified responses into three levels of behaviours and beliefs linked to relationships with celebrities.</a:t>
            </a:r>
          </a:p>
          <a:p>
            <a:pPr marL="0" indent="0">
              <a:buNone/>
            </a:pPr>
            <a:endParaRPr lang="en-GB" dirty="0" smtClean="0">
              <a:latin typeface="Times New Roman" panose="02020603050405020304" pitchFamily="18" charset="0"/>
              <a:cs typeface="Times New Roman" panose="02020603050405020304" pitchFamily="18" charset="0"/>
            </a:endParaRPr>
          </a:p>
          <a:p>
            <a:pPr marL="0" indent="0">
              <a:buNone/>
            </a:pPr>
            <a:r>
              <a:rPr lang="en-GB" dirty="0" smtClean="0">
                <a:latin typeface="Times New Roman" panose="02020603050405020304" pitchFamily="18" charset="0"/>
                <a:cs typeface="Times New Roman" panose="02020603050405020304" pitchFamily="18" charset="0"/>
              </a:rPr>
              <a:t>Entertainment-Social is the least extreme relationship type. The person sees the celebrity as a source of entertainment and may speak about them often with like-minded friends. Examples could be discussions about soap operas or reality television stars. They find them interesting.</a:t>
            </a:r>
          </a:p>
          <a:p>
            <a:pPr marL="0" indent="0">
              <a:buNone/>
            </a:pPr>
            <a:endParaRPr lang="en-GB" dirty="0" smtClean="0">
              <a:latin typeface="Times New Roman" panose="02020603050405020304" pitchFamily="18" charset="0"/>
              <a:cs typeface="Times New Roman" panose="02020603050405020304" pitchFamily="18" charset="0"/>
            </a:endParaRPr>
          </a:p>
          <a:p>
            <a:pPr marL="0" indent="0">
              <a:buNone/>
            </a:pPr>
            <a:r>
              <a:rPr lang="en-GB" dirty="0" smtClean="0">
                <a:latin typeface="Times New Roman" panose="02020603050405020304" pitchFamily="18" charset="0"/>
                <a:cs typeface="Times New Roman" panose="02020603050405020304" pitchFamily="18" charset="0"/>
              </a:rPr>
              <a:t>Intense-Personal relationships occur when people connect aspects of the celebrity to their own identity. They may have a strong feeling that they should have a real life relationship with the celebrity and believe that they share a kinship. (Just the same)</a:t>
            </a:r>
          </a:p>
          <a:p>
            <a:pPr marL="0" indent="0">
              <a:buNone/>
            </a:pPr>
            <a:endParaRPr lang="en-GB" dirty="0" smtClean="0">
              <a:latin typeface="Times New Roman" panose="02020603050405020304" pitchFamily="18" charset="0"/>
              <a:cs typeface="Times New Roman" panose="02020603050405020304" pitchFamily="18" charset="0"/>
            </a:endParaRPr>
          </a:p>
          <a:p>
            <a:pPr marL="0" indent="0">
              <a:buNone/>
            </a:pPr>
            <a:r>
              <a:rPr lang="en-GB" dirty="0" smtClean="0">
                <a:latin typeface="Times New Roman" panose="02020603050405020304" pitchFamily="18" charset="0"/>
                <a:cs typeface="Times New Roman" panose="02020603050405020304" pitchFamily="18" charset="0"/>
              </a:rPr>
              <a:t>Borderline pathological relationships are used to describe the actions of someone who displays obsessive behaviours relating to a celebrity. They may invest a large number of resources in meeting or attempting to befriend the celebrity, for example by sending them personal gifts.</a:t>
            </a:r>
            <a:endParaRPr lang="en-GB"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11004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Research</a:t>
            </a:r>
            <a:endParaRPr lang="en-GB" dirty="0"/>
          </a:p>
        </p:txBody>
      </p:sp>
      <p:sp>
        <p:nvSpPr>
          <p:cNvPr id="3" name="Content Placeholder 2"/>
          <p:cNvSpPr>
            <a:spLocks noGrp="1"/>
          </p:cNvSpPr>
          <p:nvPr>
            <p:ph idx="1"/>
          </p:nvPr>
        </p:nvSpPr>
        <p:spPr/>
        <p:txBody>
          <a:bodyPr/>
          <a:lstStyle/>
          <a:p>
            <a:pPr marL="0" indent="0">
              <a:buNone/>
            </a:pPr>
            <a:r>
              <a:rPr lang="en-GB" dirty="0" smtClean="0"/>
              <a:t>Have a go at the CAS questionnaire.</a:t>
            </a:r>
          </a:p>
          <a:p>
            <a:pPr marL="0" indent="0">
              <a:buNone/>
            </a:pPr>
            <a:r>
              <a:rPr lang="en-GB" dirty="0" err="1" smtClean="0"/>
              <a:t>Maltby</a:t>
            </a:r>
            <a:r>
              <a:rPr lang="en-GB" dirty="0" smtClean="0"/>
              <a:t> </a:t>
            </a:r>
            <a:r>
              <a:rPr lang="en-GB" dirty="0" smtClean="0"/>
              <a:t>et al: Found that those who were extrovert (Eysenck’s personality questionnaire) tended to be on the entertainment social level whereas those who scored highly on neuroticism tended towards intense personal level. This suggests that personality has an effect.</a:t>
            </a:r>
          </a:p>
          <a:p>
            <a:pPr marL="0" indent="0">
              <a:buNone/>
            </a:pPr>
            <a:endParaRPr lang="en-GB" dirty="0"/>
          </a:p>
          <a:p>
            <a:pPr marL="0" indent="0">
              <a:buNone/>
            </a:pPr>
            <a:r>
              <a:rPr lang="en-GB" dirty="0" err="1" smtClean="0"/>
              <a:t>Maltby</a:t>
            </a:r>
            <a:r>
              <a:rPr lang="en-GB" dirty="0" smtClean="0"/>
              <a:t> </a:t>
            </a:r>
            <a:r>
              <a:rPr lang="en-GB" dirty="0" smtClean="0"/>
              <a:t>et al: found that those on the entertainment social level were mentally healthy whereas those on intense personal level showed poor mental and physical health.</a:t>
            </a:r>
            <a:endParaRPr lang="en-GB" dirty="0"/>
          </a:p>
        </p:txBody>
      </p:sp>
    </p:spTree>
    <p:extLst>
      <p:ext uri="{BB962C8B-B14F-4D97-AF65-F5344CB8AC3E}">
        <p14:creationId xmlns:p14="http://schemas.microsoft.com/office/powerpoint/2010/main" val="119078427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Evaluation</a:t>
            </a:r>
            <a:endParaRPr lang="en-GB" dirty="0"/>
          </a:p>
        </p:txBody>
      </p:sp>
      <p:sp>
        <p:nvSpPr>
          <p:cNvPr id="3" name="Content Placeholder 2"/>
          <p:cNvSpPr>
            <a:spLocks noGrp="1"/>
          </p:cNvSpPr>
          <p:nvPr>
            <p:ph idx="1"/>
          </p:nvPr>
        </p:nvSpPr>
        <p:spPr/>
        <p:txBody>
          <a:bodyPr/>
          <a:lstStyle/>
          <a:p>
            <a:r>
              <a:rPr lang="en-GB" dirty="0" smtClean="0"/>
              <a:t>We are attracted to people who entertain.</a:t>
            </a:r>
          </a:p>
          <a:p>
            <a:r>
              <a:rPr lang="en-GB" dirty="0" smtClean="0"/>
              <a:t>We become interested in celebs when we are looking for direction </a:t>
            </a:r>
            <a:r>
              <a:rPr lang="en-GB" dirty="0" err="1" smtClean="0"/>
              <a:t>eg</a:t>
            </a:r>
            <a:r>
              <a:rPr lang="en-GB" dirty="0" smtClean="0"/>
              <a:t>; as a teenager. This can become obsessive at a time of crisis </a:t>
            </a:r>
            <a:r>
              <a:rPr lang="en-GB" dirty="0" err="1" smtClean="0"/>
              <a:t>eg</a:t>
            </a:r>
            <a:r>
              <a:rPr lang="en-GB" dirty="0" smtClean="0"/>
              <a:t>; the loss of a loved one.</a:t>
            </a:r>
            <a:endParaRPr lang="en-GB" dirty="0"/>
          </a:p>
        </p:txBody>
      </p:sp>
    </p:spTree>
    <p:extLst>
      <p:ext uri="{BB962C8B-B14F-4D97-AF65-F5344CB8AC3E}">
        <p14:creationId xmlns:p14="http://schemas.microsoft.com/office/powerpoint/2010/main" val="392471858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Syllabus</a:t>
            </a:r>
            <a:endParaRPr lang="en-GB" dirty="0"/>
          </a:p>
        </p:txBody>
      </p:sp>
      <p:graphicFrame>
        <p:nvGraphicFramePr>
          <p:cNvPr id="4" name="Content Placeholder 3"/>
          <p:cNvGraphicFramePr>
            <a:graphicFrameLocks noGrp="1"/>
          </p:cNvGraphicFramePr>
          <p:nvPr>
            <p:ph idx="1"/>
            <p:extLst/>
          </p:nvPr>
        </p:nvGraphicFramePr>
        <p:xfrm>
          <a:off x="2112579" y="2285999"/>
          <a:ext cx="7362497" cy="2664373"/>
        </p:xfrm>
        <a:graphic>
          <a:graphicData uri="http://schemas.openxmlformats.org/drawingml/2006/table">
            <a:tbl>
              <a:tblPr firstRow="1" firstCol="1" bandRow="1">
                <a:tableStyleId>{5C22544A-7EE6-4342-B048-85BDC9FD1C3A}</a:tableStyleId>
              </a:tblPr>
              <a:tblGrid>
                <a:gridCol w="3016171">
                  <a:extLst>
                    <a:ext uri="{9D8B030D-6E8A-4147-A177-3AD203B41FA5}">
                      <a16:colId xmlns:a16="http://schemas.microsoft.com/office/drawing/2014/main" val="20000"/>
                    </a:ext>
                  </a:extLst>
                </a:gridCol>
                <a:gridCol w="4346326">
                  <a:extLst>
                    <a:ext uri="{9D8B030D-6E8A-4147-A177-3AD203B41FA5}">
                      <a16:colId xmlns:a16="http://schemas.microsoft.com/office/drawing/2014/main" val="20001"/>
                    </a:ext>
                  </a:extLst>
                </a:gridCol>
              </a:tblGrid>
              <a:tr h="777712">
                <a:tc>
                  <a:txBody>
                    <a:bodyPr/>
                    <a:lstStyle/>
                    <a:p>
                      <a:pPr>
                        <a:lnSpc>
                          <a:spcPct val="107000"/>
                        </a:lnSpc>
                        <a:spcAft>
                          <a:spcPts val="0"/>
                        </a:spcAft>
                      </a:pPr>
                      <a:r>
                        <a:rPr lang="en-GB" sz="1600" dirty="0">
                          <a:effectLst/>
                        </a:rPr>
                        <a:t>Parasocial relationships</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algn="l" defTabSz="914400" rtl="0" eaLnBrk="1" latinLnBrk="0" hangingPunct="1">
                        <a:lnSpc>
                          <a:spcPct val="107000"/>
                        </a:lnSpc>
                        <a:spcAft>
                          <a:spcPts val="0"/>
                        </a:spcAft>
                      </a:pPr>
                      <a:r>
                        <a:rPr lang="en-GB" sz="1600" b="0" kern="1200" dirty="0" smtClean="0">
                          <a:solidFill>
                            <a:schemeClr val="dk1"/>
                          </a:solidFill>
                          <a:effectLst/>
                          <a:latin typeface="+mn-lt"/>
                          <a:ea typeface="+mn-ea"/>
                          <a:cs typeface="+mn-cs"/>
                        </a:rPr>
                        <a:t>Levels </a:t>
                      </a:r>
                      <a:r>
                        <a:rPr lang="en-GB" sz="1600" b="0" kern="1200" dirty="0">
                          <a:solidFill>
                            <a:schemeClr val="dk1"/>
                          </a:solidFill>
                          <a:effectLst/>
                          <a:latin typeface="+mn-lt"/>
                          <a:ea typeface="+mn-ea"/>
                          <a:cs typeface="+mn-cs"/>
                        </a:rPr>
                        <a:t>of </a:t>
                      </a:r>
                      <a:r>
                        <a:rPr lang="en-GB" sz="1600" b="0" kern="1200" dirty="0" err="1">
                          <a:solidFill>
                            <a:schemeClr val="dk1"/>
                          </a:solidFill>
                          <a:effectLst/>
                          <a:latin typeface="+mn-lt"/>
                          <a:ea typeface="+mn-ea"/>
                          <a:cs typeface="+mn-cs"/>
                        </a:rPr>
                        <a:t>parasocial</a:t>
                      </a:r>
                      <a:r>
                        <a:rPr lang="en-GB" sz="1600" b="0" kern="1200" dirty="0">
                          <a:solidFill>
                            <a:schemeClr val="dk1"/>
                          </a:solidFill>
                          <a:effectLst/>
                          <a:latin typeface="+mn-lt"/>
                          <a:ea typeface="+mn-ea"/>
                          <a:cs typeface="+mn-cs"/>
                        </a:rPr>
                        <a:t> relationships</a:t>
                      </a:r>
                    </a:p>
                  </a:txBody>
                  <a:tcPr marL="68580" marR="68580" marT="0" marB="0"/>
                </a:tc>
                <a:extLst>
                  <a:ext uri="{0D108BD9-81ED-4DB2-BD59-A6C34878D82A}">
                    <a16:rowId xmlns:a16="http://schemas.microsoft.com/office/drawing/2014/main" val="10000"/>
                  </a:ext>
                </a:extLst>
              </a:tr>
              <a:tr h="1003792">
                <a:tc>
                  <a:txBody>
                    <a:bodyPr/>
                    <a:lstStyle/>
                    <a:p>
                      <a:pPr>
                        <a:lnSpc>
                          <a:spcPct val="107000"/>
                        </a:lnSpc>
                        <a:spcAft>
                          <a:spcPts val="0"/>
                        </a:spcAft>
                      </a:pPr>
                      <a:r>
                        <a:rPr lang="en-GB" sz="11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600" dirty="0" smtClean="0">
                          <a:effectLst/>
                        </a:rPr>
                        <a:t>The </a:t>
                      </a:r>
                      <a:r>
                        <a:rPr lang="en-GB" sz="1600" dirty="0">
                          <a:effectLst/>
                        </a:rPr>
                        <a:t>absorption addiction model</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1"/>
                  </a:ext>
                </a:extLst>
              </a:tr>
              <a:tr h="882869">
                <a:tc>
                  <a:txBody>
                    <a:bodyPr/>
                    <a:lstStyle/>
                    <a:p>
                      <a:pPr>
                        <a:lnSpc>
                          <a:spcPct val="107000"/>
                        </a:lnSpc>
                        <a:spcAft>
                          <a:spcPts val="0"/>
                        </a:spcAft>
                      </a:pP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algn="l" defTabSz="914400" rtl="0" eaLnBrk="1" latinLnBrk="0" hangingPunct="1">
                        <a:lnSpc>
                          <a:spcPct val="107000"/>
                        </a:lnSpc>
                        <a:spcAft>
                          <a:spcPts val="0"/>
                        </a:spcAft>
                      </a:pPr>
                      <a:r>
                        <a:rPr lang="en-GB" sz="1600" kern="1200" dirty="0" smtClean="0">
                          <a:solidFill>
                            <a:schemeClr val="dk1"/>
                          </a:solidFill>
                          <a:effectLst/>
                          <a:latin typeface="+mn-lt"/>
                          <a:ea typeface="+mn-ea"/>
                          <a:cs typeface="+mn-cs"/>
                        </a:rPr>
                        <a:t>The</a:t>
                      </a:r>
                      <a:endParaRPr lang="en-GB" sz="1600" kern="1200" dirty="0">
                        <a:solidFill>
                          <a:schemeClr val="dk1"/>
                        </a:solidFill>
                        <a:effectLst/>
                        <a:latin typeface="+mn-lt"/>
                        <a:ea typeface="+mn-ea"/>
                        <a:cs typeface="+mn-cs"/>
                      </a:endParaRPr>
                    </a:p>
                    <a:p>
                      <a:pPr marL="0" algn="l" defTabSz="914400" rtl="0" eaLnBrk="1" latinLnBrk="0" hangingPunct="1">
                        <a:lnSpc>
                          <a:spcPct val="107000"/>
                        </a:lnSpc>
                        <a:spcAft>
                          <a:spcPts val="0"/>
                        </a:spcAft>
                      </a:pPr>
                      <a:r>
                        <a:rPr lang="en-GB" sz="1600" kern="1200" dirty="0">
                          <a:solidFill>
                            <a:schemeClr val="dk1"/>
                          </a:solidFill>
                          <a:effectLst/>
                          <a:latin typeface="+mn-lt"/>
                          <a:ea typeface="+mn-ea"/>
                          <a:cs typeface="+mn-cs"/>
                        </a:rPr>
                        <a:t>attachment theory </a:t>
                      </a:r>
                      <a:r>
                        <a:rPr lang="en-GB" sz="1600" kern="1200" dirty="0" smtClean="0">
                          <a:solidFill>
                            <a:schemeClr val="dk1"/>
                          </a:solidFill>
                          <a:effectLst/>
                          <a:latin typeface="+mn-lt"/>
                          <a:ea typeface="+mn-ea"/>
                          <a:cs typeface="+mn-cs"/>
                        </a:rPr>
                        <a:t>explanation.</a:t>
                      </a:r>
                      <a:endParaRPr lang="en-GB" sz="1600"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47755387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Attachment theory explanation.</a:t>
            </a:r>
            <a:endParaRPr lang="en-GB" dirty="0"/>
          </a:p>
        </p:txBody>
      </p:sp>
      <p:sp>
        <p:nvSpPr>
          <p:cNvPr id="3" name="Content Placeholder 2"/>
          <p:cNvSpPr>
            <a:spLocks noGrp="1"/>
          </p:cNvSpPr>
          <p:nvPr>
            <p:ph idx="1"/>
          </p:nvPr>
        </p:nvSpPr>
        <p:spPr/>
        <p:txBody>
          <a:bodyPr/>
          <a:lstStyle/>
          <a:p>
            <a:r>
              <a:rPr lang="en-GB" dirty="0" smtClean="0"/>
              <a:t>You tell me?</a:t>
            </a:r>
            <a:endParaRPr lang="en-GB" dirty="0"/>
          </a:p>
        </p:txBody>
      </p:sp>
    </p:spTree>
    <p:extLst>
      <p:ext uri="{BB962C8B-B14F-4D97-AF65-F5344CB8AC3E}">
        <p14:creationId xmlns:p14="http://schemas.microsoft.com/office/powerpoint/2010/main" val="406171208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Research</a:t>
            </a:r>
            <a:endParaRPr lang="en-GB" dirty="0"/>
          </a:p>
        </p:txBody>
      </p:sp>
      <p:sp>
        <p:nvSpPr>
          <p:cNvPr id="3" name="Content Placeholder 2"/>
          <p:cNvSpPr>
            <a:spLocks noGrp="1"/>
          </p:cNvSpPr>
          <p:nvPr>
            <p:ph idx="1"/>
          </p:nvPr>
        </p:nvSpPr>
        <p:spPr/>
        <p:txBody>
          <a:bodyPr/>
          <a:lstStyle/>
          <a:p>
            <a:r>
              <a:rPr lang="en-GB" dirty="0" smtClean="0"/>
              <a:t>Cole and lees: Adolescents with insecure resistant more likely to have a </a:t>
            </a:r>
            <a:r>
              <a:rPr lang="en-GB" dirty="0" err="1" smtClean="0"/>
              <a:t>parasocial</a:t>
            </a:r>
            <a:r>
              <a:rPr lang="en-GB" dirty="0" smtClean="0"/>
              <a:t> relationship. Supports the idea that they are more susceptible to this.</a:t>
            </a:r>
          </a:p>
          <a:p>
            <a:r>
              <a:rPr lang="en-GB" dirty="0" smtClean="0"/>
              <a:t>McCutcheon  found that there was no relationship between </a:t>
            </a:r>
            <a:r>
              <a:rPr lang="en-GB" dirty="0" err="1" smtClean="0"/>
              <a:t>parasocial</a:t>
            </a:r>
            <a:r>
              <a:rPr lang="en-GB" dirty="0" smtClean="0"/>
              <a:t> relationship and attachment type at the entertainment level but at the higher levels then there was.</a:t>
            </a:r>
            <a:endParaRPr lang="en-GB" dirty="0"/>
          </a:p>
        </p:txBody>
      </p:sp>
    </p:spTree>
    <p:extLst>
      <p:ext uri="{BB962C8B-B14F-4D97-AF65-F5344CB8AC3E}">
        <p14:creationId xmlns:p14="http://schemas.microsoft.com/office/powerpoint/2010/main" val="7398464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Evaluation</a:t>
            </a:r>
            <a:endParaRPr lang="en-GB" dirty="0"/>
          </a:p>
        </p:txBody>
      </p:sp>
      <p:sp>
        <p:nvSpPr>
          <p:cNvPr id="3" name="Content Placeholder 2"/>
          <p:cNvSpPr>
            <a:spLocks noGrp="1"/>
          </p:cNvSpPr>
          <p:nvPr>
            <p:ph idx="1"/>
          </p:nvPr>
        </p:nvSpPr>
        <p:spPr/>
        <p:txBody>
          <a:bodyPr/>
          <a:lstStyle/>
          <a:p>
            <a:r>
              <a:rPr lang="en-GB" dirty="0" smtClean="0"/>
              <a:t>Bowlby theory of maternal deprivation.</a:t>
            </a:r>
          </a:p>
          <a:p>
            <a:r>
              <a:rPr lang="en-GB" dirty="0" smtClean="0"/>
              <a:t>Bowlby theory including the idea of the internal working model.</a:t>
            </a:r>
          </a:p>
          <a:p>
            <a:r>
              <a:rPr lang="en-GB" dirty="0" smtClean="0"/>
              <a:t>All of these support the idea that attachment will have an affect on </a:t>
            </a:r>
            <a:r>
              <a:rPr lang="en-GB" dirty="0" err="1" smtClean="0"/>
              <a:t>parasocail</a:t>
            </a:r>
            <a:r>
              <a:rPr lang="en-GB" dirty="0" smtClean="0"/>
              <a:t> relationships.</a:t>
            </a:r>
            <a:endParaRPr lang="en-GB" dirty="0"/>
          </a:p>
        </p:txBody>
      </p:sp>
    </p:spTree>
    <p:extLst>
      <p:ext uri="{BB962C8B-B14F-4D97-AF65-F5344CB8AC3E}">
        <p14:creationId xmlns:p14="http://schemas.microsoft.com/office/powerpoint/2010/main" val="132046145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Would you change your advice?	</a:t>
            </a:r>
            <a:endParaRPr lang="en-GB" dirty="0"/>
          </a:p>
        </p:txBody>
      </p:sp>
      <p:sp>
        <p:nvSpPr>
          <p:cNvPr id="3" name="Content Placeholder 2"/>
          <p:cNvSpPr>
            <a:spLocks noGrp="1"/>
          </p:cNvSpPr>
          <p:nvPr>
            <p:ph idx="1"/>
          </p:nvPr>
        </p:nvSpPr>
        <p:spPr>
          <a:xfrm>
            <a:off x="838200" y="1844565"/>
            <a:ext cx="10134600" cy="4332397"/>
          </a:xfrm>
        </p:spPr>
        <p:txBody>
          <a:bodyPr/>
          <a:lstStyle/>
          <a:p>
            <a:pPr marL="0" indent="0">
              <a:buNone/>
            </a:pPr>
            <a:r>
              <a:rPr lang="en-GB" dirty="0" smtClean="0"/>
              <a:t>Paula is a 14 year old girl and has become fascinated by Zack </a:t>
            </a:r>
            <a:r>
              <a:rPr lang="en-GB" dirty="0" err="1" smtClean="0"/>
              <a:t>Efron</a:t>
            </a:r>
            <a:r>
              <a:rPr lang="en-GB" dirty="0" smtClean="0"/>
              <a:t>. She has bought a number of posters of him and has put them on her wall.</a:t>
            </a:r>
          </a:p>
          <a:p>
            <a:pPr marL="0" indent="0">
              <a:buNone/>
            </a:pPr>
            <a:r>
              <a:rPr lang="en-GB" dirty="0" smtClean="0"/>
              <a:t>She has bought a number of films that he has been in and has watched 17 again over and over again. She has requested to go and see him in concert when he comes in February.</a:t>
            </a:r>
          </a:p>
          <a:p>
            <a:pPr marL="0" indent="0">
              <a:buNone/>
            </a:pPr>
            <a:r>
              <a:rPr lang="en-GB" dirty="0" smtClean="0"/>
              <a:t>Her father has become worried that her unhealthy obsession will be bad for her development. </a:t>
            </a:r>
            <a:r>
              <a:rPr lang="en-GB" smtClean="0"/>
              <a:t>Should </a:t>
            </a:r>
            <a:r>
              <a:rPr lang="en-GB" dirty="0" smtClean="0"/>
              <a:t>he try and stop this relationship?</a:t>
            </a:r>
            <a:endParaRPr lang="en-GB" dirty="0"/>
          </a:p>
        </p:txBody>
      </p:sp>
      <p:pic>
        <p:nvPicPr>
          <p:cNvPr id="4" name="Picture 3"/>
          <p:cNvPicPr>
            <a:picLocks noChangeAspect="1"/>
          </p:cNvPicPr>
          <p:nvPr/>
        </p:nvPicPr>
        <p:blipFill>
          <a:blip r:embed="rId2"/>
          <a:stretch>
            <a:fillRect/>
          </a:stretch>
        </p:blipFill>
        <p:spPr>
          <a:xfrm>
            <a:off x="10790018" y="365125"/>
            <a:ext cx="1127563" cy="2147739"/>
          </a:xfrm>
          <a:prstGeom prst="rect">
            <a:avLst/>
          </a:prstGeom>
        </p:spPr>
      </p:pic>
    </p:spTree>
    <p:extLst>
      <p:ext uri="{BB962C8B-B14F-4D97-AF65-F5344CB8AC3E}">
        <p14:creationId xmlns:p14="http://schemas.microsoft.com/office/powerpoint/2010/main" val="305474620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Tree>
    <p:extLst>
      <p:ext uri="{BB962C8B-B14F-4D97-AF65-F5344CB8AC3E}">
        <p14:creationId xmlns:p14="http://schemas.microsoft.com/office/powerpoint/2010/main" val="169425065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4357</TotalTime>
  <Words>1219</Words>
  <Application>Microsoft Office PowerPoint</Application>
  <PresentationFormat>Widescreen</PresentationFormat>
  <Paragraphs>103</Paragraphs>
  <Slides>23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Calibri</vt:lpstr>
      <vt:lpstr>Calibri Light</vt:lpstr>
      <vt:lpstr>Times New Roman</vt:lpstr>
      <vt:lpstr>Office Theme</vt:lpstr>
      <vt:lpstr>Parasocial relationships</vt:lpstr>
      <vt:lpstr>PowerPoint Presentation</vt:lpstr>
      <vt:lpstr>Syllabus</vt:lpstr>
      <vt:lpstr>Parasocial relationships</vt:lpstr>
      <vt:lpstr>January 24</vt:lpstr>
      <vt:lpstr>Why is this important? </vt:lpstr>
      <vt:lpstr>Research</vt:lpstr>
      <vt:lpstr>Evaluation</vt:lpstr>
      <vt:lpstr>Case study </vt:lpstr>
      <vt:lpstr>PowerPoint Presentation</vt:lpstr>
      <vt:lpstr>Syllabus</vt:lpstr>
      <vt:lpstr>Levels of parasocial relationships</vt:lpstr>
      <vt:lpstr>Celebrity Attitude Scale </vt:lpstr>
      <vt:lpstr>Syllabus</vt:lpstr>
      <vt:lpstr>Absorption Addiction model</vt:lpstr>
      <vt:lpstr>Research</vt:lpstr>
      <vt:lpstr>Evaluation</vt:lpstr>
      <vt:lpstr>Syllabus</vt:lpstr>
      <vt:lpstr>Attachment theory explanation.</vt:lpstr>
      <vt:lpstr>Research</vt:lpstr>
      <vt:lpstr>Evaluation</vt:lpstr>
      <vt:lpstr>Would you change your advice? </vt:lpstr>
      <vt:lpstr>PowerPoint Presentation</vt:lpstr>
    </vt:vector>
  </TitlesOfParts>
  <Company>Mount Kelly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Parasocial relationships</dc:title>
  <dc:creator>Stanyer, Richard  (Staff)</dc:creator>
  <cp:lastModifiedBy>Stanyer, Richard  (Staff)</cp:lastModifiedBy>
  <cp:revision>21</cp:revision>
  <dcterms:created xsi:type="dcterms:W3CDTF">2017-11-01T09:03:00Z</dcterms:created>
  <dcterms:modified xsi:type="dcterms:W3CDTF">2018-11-28T14:45:36Z</dcterms:modified>
</cp:coreProperties>
</file>